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256" r:id="rId2"/>
    <p:sldId id="259" r:id="rId3"/>
    <p:sldId id="257" r:id="rId4"/>
    <p:sldId id="268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73" d="100"/>
          <a:sy n="73" d="100"/>
        </p:scale>
        <p:origin x="-107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C33B-0930-4287-AA6E-5DE6563ACEBD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8E027-BAA5-420C-867B-F1ED97242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8E027-BAA5-420C-867B-F1ED97242FD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878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8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8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79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80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1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2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2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2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882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2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882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882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8828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DF36A2C-CDAA-4B99-8420-D221A31E5D8F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1882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883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696CE-64A1-42A3-8A3B-272A20A88DAA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DE7076-C425-4C4C-8D75-8321A5FCC80D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69A09B-1B10-4B83-98A0-1C0AD6F3BC11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AD33F-550B-4E0F-A772-8132FF597685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33B56-B8E2-4775-A28E-0C1D5393F336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8AD04D-871D-465E-9B98-7B3EA237D9F7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186842-63CA-4508-A55F-2CA23BA29817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E776B-1DF7-4CFF-8798-D9049EF43AF0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D80FA-CABB-4B9D-81D6-E36260B00CEA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01D14E-996C-457E-9D1A-F36CB79191E1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7735ED-F7D2-4CAB-BE10-A8E5A8456EFC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7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7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780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78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780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06E6EB-D886-406F-9193-AF9CCF806A0A}" type="datetime1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1780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780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CC6B0E5-95B0-44CC-B051-C95E97E86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joomfan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oomla.ru/" TargetMode="External"/><Relationship Id="rId2" Type="http://schemas.openxmlformats.org/officeDocument/2006/relationships/hyperlink" Target="http://www.jooml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oomlaforum.ru/" TargetMode="External"/><Relationship Id="rId4" Type="http://schemas.openxmlformats.org/officeDocument/2006/relationships/hyperlink" Target="http://joomlaportal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90872" y="1484784"/>
            <a:ext cx="8229600" cy="18288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1750" h="31750"/>
            </a:sp3d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40000"/>
                    </a:srgbClr>
                  </a:outerShdw>
                </a:effectLst>
              </a:rPr>
              <a:t>Перспективы развития сайта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40000"/>
                    </a:srgbClr>
                  </a:outerShdw>
                </a:effectLst>
              </a:rPr>
              <a:t>НБ СибГТУ</a:t>
            </a:r>
            <a:endParaRPr lang="ru-RU" b="1" dirty="0">
              <a:solidFill>
                <a:schemeClr val="tx1"/>
              </a:solidFill>
              <a:effectLst>
                <a:outerShdw blurRad="127000" dist="2000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357818" y="4391044"/>
            <a:ext cx="3708920" cy="1752600"/>
          </a:xfrm>
          <a:effectLst>
            <a:outerShdw blurRad="25400" dist="25400" dir="2700000" algn="ctr" rotWithShape="0">
              <a:schemeClr val="accent1">
                <a:lumMod val="50000"/>
                <a:alpha val="50000"/>
              </a:schemeClr>
            </a:outerShdw>
          </a:effectLst>
          <a:scene3d>
            <a:camera prst="orthographicFront"/>
            <a:lightRig rig="harsh" dir="t">
              <a:rot lat="0" lon="0" rev="17220000"/>
            </a:lightRig>
          </a:scene3d>
        </p:spPr>
        <p:txBody>
          <a:bodyPr>
            <a:normAutofit/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  <a:bevelB w="0" h="0"/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algn="l"/>
            <a:r>
              <a:rPr lang="ru-RU" sz="2100" dirty="0" smtClean="0">
                <a:effectLst>
                  <a:outerShdw blurRad="12700" dist="12700" dir="2700000" algn="ctr" rotWithShape="0">
                    <a:schemeClr val="accent2">
                      <a:lumMod val="50000"/>
                      <a:alpha val="50000"/>
                    </a:schemeClr>
                  </a:outerShdw>
                </a:effectLst>
              </a:rPr>
              <a:t>Докладчик: Терскова Е.В.</a:t>
            </a:r>
          </a:p>
          <a:p>
            <a:pPr algn="l"/>
            <a:r>
              <a:rPr lang="ru-RU" sz="2100" dirty="0" smtClean="0">
                <a:effectLst>
                  <a:outerShdw blurRad="12700" dist="12700" dir="2700000" algn="ctr" rotWithShape="0">
                    <a:schemeClr val="accent2">
                      <a:lumMod val="50000"/>
                      <a:alpha val="50000"/>
                    </a:schemeClr>
                  </a:outerShdw>
                </a:effectLst>
              </a:rPr>
              <a:t>программист отдела компьютерных технологий НБ СибГТУ</a:t>
            </a:r>
            <a:endParaRPr lang="ru-RU" sz="2100" dirty="0">
              <a:effectLst>
                <a:outerShdw blurRad="12700" dist="12700" dir="2700000" algn="ctr" rotWithShape="0">
                  <a:schemeClr val="accent2">
                    <a:lumMod val="50000"/>
                    <a:alpha val="5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6488692"/>
            <a:ext cx="1994457" cy="369332"/>
          </a:xfrm>
          <a:prstGeom prst="rect">
            <a:avLst/>
          </a:prstGeom>
          <a:noFill/>
        </p:spPr>
        <p:txBody>
          <a:bodyPr wrap="none" rtlCol="0" anchor="ctr">
            <a:spAutoFit/>
            <a:scene3d>
              <a:camera prst="orthographicFront"/>
              <a:lightRig rig="harsh" dir="t"/>
            </a:scene3d>
            <a:sp3d>
              <a:bevelT w="38100" h="38100"/>
            </a:sp3d>
          </a:bodyPr>
          <a:lstStyle/>
          <a:p>
            <a:pPr algn="ctr"/>
            <a:r>
              <a:rPr lang="ru-RU" dirty="0" smtClean="0"/>
              <a:t>Красноярск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Разработчики шаблонов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28696"/>
            <a:ext cx="8229600" cy="542916"/>
          </a:xfrm>
        </p:spPr>
        <p:txBody>
          <a:bodyPr/>
          <a:lstStyle/>
          <a:p>
            <a:pPr>
              <a:buNone/>
            </a:pPr>
            <a:r>
              <a:rPr lang="ru-RU" sz="2000" u="sng" dirty="0" smtClean="0">
                <a:hlinkClick r:id="rId2"/>
              </a:rPr>
              <a:t>http://joomfans.com/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3074" name="Picture 2" descr="C:\Documents and Settings\auto\Рабочий стол\razr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9590" y="1484784"/>
            <a:ext cx="6734778" cy="50405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6012160" y="3343929"/>
            <a:ext cx="1080120" cy="31683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Этапы работ, завершенные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настоящее время: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2285992"/>
            <a:ext cx="8229600" cy="3757626"/>
          </a:xfrm>
        </p:spPr>
        <p:txBody>
          <a:bodyPr/>
          <a:lstStyle/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Разработана структура нового сайта.</a:t>
            </a:r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Выбран подходящий шаблон сайта и адаптирован под разработанную структуру.</a:t>
            </a:r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Проведена работа над </a:t>
            </a:r>
            <a:r>
              <a:rPr lang="ru-RU" dirty="0" err="1" smtClean="0"/>
              <a:t>контентом</a:t>
            </a:r>
            <a:r>
              <a:rPr lang="ru-RU" dirty="0" smtClean="0"/>
              <a:t> сайта.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Следующие шаги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1500174"/>
            <a:ext cx="8229600" cy="4757758"/>
          </a:xfrm>
        </p:spPr>
        <p:txBody>
          <a:bodyPr/>
          <a:lstStyle/>
          <a:p>
            <a:pPr lvl="0">
              <a:spcBef>
                <a:spcPts val="1600"/>
              </a:spcBef>
              <a:buFont typeface="Wingdings" pitchFamily="2" charset="2"/>
              <a:buChar char="Ø"/>
            </a:pPr>
            <a:r>
              <a:rPr lang="ru-RU" sz="2400" dirty="0" smtClean="0"/>
              <a:t>Работа над электронным каталогом.</a:t>
            </a:r>
          </a:p>
          <a:p>
            <a:pPr lvl="0">
              <a:spcBef>
                <a:spcPts val="1600"/>
              </a:spcBef>
              <a:buFont typeface="Wingdings" pitchFamily="2" charset="2"/>
              <a:buChar char="Ø"/>
            </a:pPr>
            <a:r>
              <a:rPr lang="ru-RU" sz="2400" dirty="0" smtClean="0"/>
              <a:t>Создание </a:t>
            </a:r>
            <a:r>
              <a:rPr lang="ru-RU" sz="2400" dirty="0" err="1" smtClean="0"/>
              <a:t>медиа-контента</a:t>
            </a:r>
            <a:r>
              <a:rPr lang="ru-RU" sz="2400" dirty="0" smtClean="0"/>
              <a:t> нового типа, удерживающего внимание пользователей на сайте.</a:t>
            </a:r>
          </a:p>
          <a:p>
            <a:pPr lvl="0">
              <a:spcBef>
                <a:spcPts val="1600"/>
              </a:spcBef>
              <a:buFont typeface="Wingdings" pitchFamily="2" charset="2"/>
              <a:buChar char="Ø"/>
            </a:pPr>
            <a:r>
              <a:rPr lang="ru-RU" sz="2400" dirty="0" smtClean="0"/>
              <a:t>Работа над обеспечением интерактивного взаимодействия с  пользователями. </a:t>
            </a:r>
            <a:r>
              <a:rPr lang="ru-RU" sz="2400" dirty="0" err="1" smtClean="0"/>
              <a:t>Персонализация</a:t>
            </a:r>
            <a:r>
              <a:rPr lang="ru-RU" sz="2400" dirty="0" smtClean="0"/>
              <a:t> предоставления услуг.</a:t>
            </a:r>
          </a:p>
          <a:p>
            <a:pPr lvl="0">
              <a:spcBef>
                <a:spcPts val="1600"/>
              </a:spcBef>
              <a:buFont typeface="Wingdings" pitchFamily="2" charset="2"/>
              <a:buChar char="Ø"/>
            </a:pPr>
            <a:r>
              <a:rPr lang="ru-RU" sz="2400" dirty="0" smtClean="0"/>
              <a:t>Перенос материалов со старого сайта на новый в локальной версии.</a:t>
            </a:r>
          </a:p>
          <a:p>
            <a:pPr lvl="0">
              <a:spcBef>
                <a:spcPts val="1600"/>
              </a:spcBef>
              <a:buFont typeface="Wingdings" pitchFamily="2" charset="2"/>
              <a:buChar char="Ø"/>
            </a:pPr>
            <a:r>
              <a:rPr lang="ru-RU" sz="2400" dirty="0" smtClean="0"/>
              <a:t>Тестирование локальной версии сайта.</a:t>
            </a:r>
          </a:p>
          <a:p>
            <a:pPr lvl="0">
              <a:spcBef>
                <a:spcPts val="1600"/>
              </a:spcBef>
              <a:buFont typeface="Wingdings" pitchFamily="2" charset="2"/>
              <a:buChar char="Ø"/>
            </a:pPr>
            <a:r>
              <a:rPr lang="ru-RU" sz="2400" dirty="0" smtClean="0"/>
              <a:t>Запуск нового сайта на сервере библиотеки.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786066"/>
            <a:ext cx="8229600" cy="1143000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Сайт Научной библиотеки СибГТУ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S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9299" y="1196752"/>
            <a:ext cx="7437117" cy="5328592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3608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История развития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472518" cy="4530725"/>
          </a:xfrm>
        </p:spPr>
        <p:txBody>
          <a:bodyPr/>
          <a:lstStyle/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1999 год – создан первый сайт Научной библиотеки </a:t>
            </a:r>
            <a:r>
              <a:rPr lang="ru-RU" dirty="0" err="1" smtClean="0"/>
              <a:t>СибГТУ</a:t>
            </a:r>
            <a:endParaRPr lang="ru-RU" dirty="0" smtClean="0"/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2011 год – введен в эксплуатацию сайт, построенный на платформе J-ИРБИС 1.X</a:t>
            </a:r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2014 год – разработка нового сайта НБ </a:t>
            </a:r>
            <a:r>
              <a:rPr lang="ru-RU" dirty="0" err="1" smtClean="0"/>
              <a:t>СибГТУ</a:t>
            </a:r>
            <a:r>
              <a:rPr lang="ru-RU" dirty="0" smtClean="0"/>
              <a:t> на основе J-ИРБИС 2.0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Коллектив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57596" y="1814514"/>
            <a:ext cx="5686436" cy="45434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Сотрудники НБ – модераторы сайта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dirty="0" smtClean="0"/>
              <a:t>Главный редактор сайта</a:t>
            </a:r>
          </a:p>
          <a:p>
            <a:endParaRPr lang="ru-RU" sz="4000" dirty="0" smtClean="0"/>
          </a:p>
          <a:p>
            <a:pPr>
              <a:buNone/>
            </a:pPr>
            <a:r>
              <a:rPr lang="ru-RU" dirty="0" smtClean="0"/>
              <a:t>Программист – администратор сайта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 descr="D:\add_group_22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698" y="1251082"/>
            <a:ext cx="1625600" cy="1625600"/>
          </a:xfrm>
          <a:prstGeom prst="rect">
            <a:avLst/>
          </a:prstGeom>
          <a:noFill/>
        </p:spPr>
      </p:pic>
      <p:pic>
        <p:nvPicPr>
          <p:cNvPr id="1027" name="Picture 3" descr="D:\edit_user_5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3984" y="3162434"/>
            <a:ext cx="1332000" cy="1332000"/>
          </a:xfrm>
          <a:prstGeom prst="rect">
            <a:avLst/>
          </a:prstGeom>
          <a:noFill/>
        </p:spPr>
      </p:pic>
      <p:pic>
        <p:nvPicPr>
          <p:cNvPr id="1028" name="Picture 4" descr="D:\aim_762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2359" y="4941457"/>
            <a:ext cx="1332000" cy="13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36528"/>
            <a:ext cx="8229600" cy="1124744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Виртуальные выставки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27" name="Picture 3" descr="C:\Documents and Settings\auto\Рабочий стол\tsvet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728955" cy="5633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6782" y="-71462"/>
            <a:ext cx="9429784" cy="1143000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Форум «Творческая лаборатория»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2050" name="Picture 2" descr="C:\Documents and Settings\auto\Рабочий стол\foru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3081"/>
            <a:ext cx="7805312" cy="562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Предпосылки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4448"/>
            <a:ext cx="8472518" cy="5043510"/>
          </a:xfrm>
        </p:spPr>
        <p:txBody>
          <a:bodyPr/>
          <a:lstStyle/>
          <a:p>
            <a:pPr lvl="0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Текущая версия сайта морально устарела.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Вследствие того, что устарела версия </a:t>
            </a:r>
            <a:r>
              <a:rPr lang="en-US" sz="2400" dirty="0" smtClean="0"/>
              <a:t>CMS</a:t>
            </a:r>
            <a:r>
              <a:rPr lang="ru-RU" sz="2400" dirty="0" smtClean="0"/>
              <a:t> </a:t>
            </a:r>
            <a:r>
              <a:rPr lang="en-US" sz="2400" dirty="0" err="1" smtClean="0"/>
              <a:t>Joomla</a:t>
            </a:r>
            <a:r>
              <a:rPr lang="ru-RU" sz="2400" dirty="0" smtClean="0"/>
              <a:t>!, поддерживаемые ею компоненты также требуют обновления, замены.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Назрела необходимость изменения дизайна сайта, оптимизации структуры.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Пользовательский интерфейс нуждается в усовершенствовании, внедрении новых сервисов.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Появилась необходимость технологического усовершенствования методов работы с электронными ресурсами библиотеки.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Полезные ссылки при работе с CMS </a:t>
            </a:r>
            <a:r>
              <a:rPr lang="ru-RU" dirty="0" err="1" smtClean="0">
                <a:solidFill>
                  <a:schemeClr val="tx1"/>
                </a:solidFill>
              </a:rPr>
              <a:t>Joomla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804" y="1571612"/>
            <a:ext cx="8443914" cy="52578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300" dirty="0" smtClean="0"/>
              <a:t>Поддержка </a:t>
            </a:r>
            <a:r>
              <a:rPr lang="ru-RU" sz="2300" dirty="0" err="1" smtClean="0"/>
              <a:t>Joomla</a:t>
            </a:r>
            <a:r>
              <a:rPr lang="ru-RU" sz="2300" dirty="0" smtClean="0"/>
              <a:t>! Англоязычный сайт.</a:t>
            </a:r>
          </a:p>
          <a:p>
            <a:pPr lvl="1">
              <a:buNone/>
            </a:pPr>
            <a:r>
              <a:rPr lang="ru-RU" sz="2300" dirty="0" smtClean="0">
                <a:hlinkClick r:id="rId2"/>
              </a:rPr>
              <a:t>http://www.joomla.org/</a:t>
            </a:r>
            <a:endParaRPr lang="ru-RU" sz="2300" dirty="0" smtClean="0"/>
          </a:p>
          <a:p>
            <a:pPr lvl="0">
              <a:buFont typeface="Wingdings" pitchFamily="2" charset="2"/>
              <a:buChar char="Ø"/>
            </a:pPr>
            <a:r>
              <a:rPr lang="ru-RU" sz="2300" dirty="0" smtClean="0"/>
              <a:t>"</a:t>
            </a:r>
            <a:r>
              <a:rPr lang="ru-RU" sz="2300" dirty="0" err="1" smtClean="0"/>
              <a:t>Joomla.ru</a:t>
            </a:r>
            <a:r>
              <a:rPr lang="ru-RU" sz="2300" dirty="0" smtClean="0"/>
              <a:t>" - сайт поддержки CMS </a:t>
            </a:r>
            <a:r>
              <a:rPr lang="ru-RU" sz="2300" dirty="0" err="1" smtClean="0"/>
              <a:t>Joomla</a:t>
            </a:r>
            <a:r>
              <a:rPr lang="ru-RU" sz="2300" dirty="0" smtClean="0"/>
              <a:t>!</a:t>
            </a:r>
          </a:p>
          <a:p>
            <a:pPr lvl="1">
              <a:buNone/>
            </a:pPr>
            <a:r>
              <a:rPr lang="ru-RU" sz="2300" dirty="0" smtClean="0">
                <a:hlinkClick r:id="rId3"/>
              </a:rPr>
              <a:t>http://joomla.ru/</a:t>
            </a:r>
            <a:endParaRPr lang="ru-RU" sz="2300" dirty="0" smtClean="0"/>
          </a:p>
          <a:p>
            <a:pPr lvl="0">
              <a:buFont typeface="Wingdings" pitchFamily="2" charset="2"/>
              <a:buChar char="Ø"/>
            </a:pPr>
            <a:r>
              <a:rPr lang="ru-RU" sz="2300" dirty="0" smtClean="0"/>
              <a:t>"</a:t>
            </a:r>
            <a:r>
              <a:rPr lang="ru-RU" sz="2300" dirty="0" err="1" smtClean="0"/>
              <a:t>Joomla</a:t>
            </a:r>
            <a:r>
              <a:rPr lang="ru-RU" sz="2300" dirty="0" smtClean="0"/>
              <a:t>!" - система управления </a:t>
            </a:r>
            <a:r>
              <a:rPr lang="ru-RU" sz="2300" dirty="0" err="1" smtClean="0"/>
              <a:t>контентом</a:t>
            </a:r>
            <a:r>
              <a:rPr lang="ru-RU" sz="2300" dirty="0" smtClean="0"/>
              <a:t>. Документация для начинающих пользователей и разработчиков.</a:t>
            </a:r>
          </a:p>
          <a:p>
            <a:pPr lvl="1">
              <a:buNone/>
            </a:pPr>
            <a:r>
              <a:rPr lang="ru-RU" sz="2300" dirty="0" smtClean="0">
                <a:hlinkClick r:id="rId4"/>
              </a:rPr>
              <a:t>http://joomlaportal.ru/</a:t>
            </a:r>
            <a:endParaRPr lang="ru-RU" sz="2300" dirty="0" smtClean="0"/>
          </a:p>
          <a:p>
            <a:pPr lvl="0">
              <a:buFont typeface="Wingdings" pitchFamily="2" charset="2"/>
              <a:buChar char="Ø"/>
            </a:pPr>
            <a:r>
              <a:rPr lang="ru-RU" sz="2300" dirty="0" smtClean="0"/>
              <a:t>Форум русской поддержки </a:t>
            </a:r>
            <a:r>
              <a:rPr lang="ru-RU" sz="2300" dirty="0" err="1" smtClean="0"/>
              <a:t>Joomla</a:t>
            </a:r>
            <a:r>
              <a:rPr lang="ru-RU" sz="2300" dirty="0" smtClean="0"/>
              <a:t>! CMS.</a:t>
            </a:r>
          </a:p>
          <a:p>
            <a:pPr lvl="1">
              <a:buNone/>
            </a:pPr>
            <a:r>
              <a:rPr lang="ru-RU" sz="2300" dirty="0" smtClean="0">
                <a:hlinkClick r:id="rId5"/>
              </a:rPr>
              <a:t>http://joomlaforum.ru/</a:t>
            </a:r>
            <a:endParaRPr lang="ru-RU" sz="2300" dirty="0" smtClean="0"/>
          </a:p>
          <a:p>
            <a:pPr lvl="0">
              <a:buNone/>
            </a:pPr>
            <a:r>
              <a:rPr lang="ru-RU" sz="2300" dirty="0" smtClean="0"/>
              <a:t>а также</a:t>
            </a:r>
          </a:p>
          <a:p>
            <a:pPr lvl="0" algn="ctr">
              <a:buNone/>
            </a:pPr>
            <a:r>
              <a:rPr lang="ru-RU" sz="2300" dirty="0" err="1" smtClean="0"/>
              <a:t>Видеоуроки</a:t>
            </a:r>
            <a:r>
              <a:rPr lang="ru-RU" sz="2300" dirty="0" smtClean="0"/>
              <a:t> по работе с</a:t>
            </a:r>
          </a:p>
          <a:p>
            <a:pPr lvl="0" algn="ctr">
              <a:buNone/>
            </a:pPr>
            <a:r>
              <a:rPr lang="ru-RU" sz="2300" dirty="0" smtClean="0"/>
              <a:t>системой управления сайтом </a:t>
            </a:r>
            <a:r>
              <a:rPr lang="ru-RU" sz="2300" dirty="0" err="1" smtClean="0"/>
              <a:t>Joomla</a:t>
            </a:r>
            <a:r>
              <a:rPr lang="ru-RU" sz="2300" dirty="0" smtClean="0"/>
              <a:t>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>
            <a:scene3d>
              <a:camera prst="orthographicFront"/>
              <a:lightRig rig="harsh" dir="t">
                <a:rot lat="0" lon="0" rev="17220000"/>
              </a:lightRig>
            </a:scene3d>
            <a:sp3d>
              <a:bevelT w="31750" h="31750"/>
            </a:sp3d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Требования к шаблону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4900634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совместимость не только с CMS </a:t>
            </a:r>
            <a:r>
              <a:rPr lang="ru-RU" dirty="0" err="1" smtClean="0"/>
              <a:t>Joomla</a:t>
            </a:r>
            <a:r>
              <a:rPr lang="ru-RU" dirty="0" smtClean="0"/>
              <a:t>! 2.5, но и с </a:t>
            </a:r>
            <a:r>
              <a:rPr lang="ru-RU" dirty="0" err="1" smtClean="0"/>
              <a:t>Joomla</a:t>
            </a:r>
            <a:r>
              <a:rPr lang="ru-RU" dirty="0" smtClean="0"/>
              <a:t>! 3;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адаптивный дизайн;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поддержка технологий </a:t>
            </a:r>
            <a:r>
              <a:rPr lang="en-US" dirty="0" smtClean="0"/>
              <a:t>HTML</a:t>
            </a:r>
            <a:r>
              <a:rPr lang="ru-RU" dirty="0" smtClean="0"/>
              <a:t>5 и </a:t>
            </a:r>
            <a:r>
              <a:rPr lang="en-US" dirty="0" smtClean="0"/>
              <a:t>CSS</a:t>
            </a:r>
            <a:r>
              <a:rPr lang="ru-RU" dirty="0" smtClean="0"/>
              <a:t>3;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множество различных позиций модулей;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интуитивно понятный интерфейс и качественное отображение </a:t>
            </a:r>
            <a:r>
              <a:rPr lang="ru-RU" dirty="0" err="1" smtClean="0"/>
              <a:t>контента</a:t>
            </a:r>
            <a:r>
              <a:rPr lang="ru-RU" dirty="0" smtClean="0"/>
              <a:t> сайта.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B0E5-95B0-44CC-B051-C95E97E8656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4">
      <a:dk1>
        <a:srgbClr val="006E6B"/>
      </a:dk1>
      <a:lt1>
        <a:srgbClr val="FFFFFF"/>
      </a:lt1>
      <a:dk2>
        <a:srgbClr val="008080"/>
      </a:dk2>
      <a:lt2>
        <a:srgbClr val="E2EFCD"/>
      </a:lt2>
      <a:accent1>
        <a:srgbClr val="33CCCC"/>
      </a:accent1>
      <a:accent2>
        <a:srgbClr val="6352B8"/>
      </a:accent2>
      <a:accent3>
        <a:srgbClr val="AAC0C0"/>
      </a:accent3>
      <a:accent4>
        <a:srgbClr val="DADADA"/>
      </a:accent4>
      <a:accent5>
        <a:srgbClr val="ADE2E2"/>
      </a:accent5>
      <a:accent6>
        <a:srgbClr val="5949A6"/>
      </a:accent6>
      <a:hlink>
        <a:srgbClr val="CCFFFF"/>
      </a:hlink>
      <a:folHlink>
        <a:srgbClr val="99CCFF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Лучи</Template>
  <TotalTime>329</TotalTime>
  <Words>348</Words>
  <Application>Microsoft Office PowerPoint</Application>
  <PresentationFormat>Экран (4:3)</PresentationFormat>
  <Paragraphs>68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Лучи</vt:lpstr>
      <vt:lpstr>Перспективы развития сайта НБ СибГТУ</vt:lpstr>
      <vt:lpstr>Сайт Научной библиотеки СибГТУ</vt:lpstr>
      <vt:lpstr>История развития</vt:lpstr>
      <vt:lpstr>Коллектив</vt:lpstr>
      <vt:lpstr>Виртуальные выставки</vt:lpstr>
      <vt:lpstr>Форум «Творческая лаборатория»</vt:lpstr>
      <vt:lpstr>Предпосылки</vt:lpstr>
      <vt:lpstr>Полезные ссылки при работе с CMS Joomla!</vt:lpstr>
      <vt:lpstr>Требования к шаблону</vt:lpstr>
      <vt:lpstr>Разработчики шаблонов</vt:lpstr>
      <vt:lpstr>Этапы работ, завершенные в настоящее время:</vt:lpstr>
      <vt:lpstr>Следующие шаги</vt:lpstr>
      <vt:lpstr>Спасибо за внимание!</vt:lpstr>
    </vt:vector>
  </TitlesOfParts>
  <Company>СибГТУ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AUTO</dc:creator>
  <cp:lastModifiedBy>AUTO</cp:lastModifiedBy>
  <cp:revision>50</cp:revision>
  <dcterms:created xsi:type="dcterms:W3CDTF">2014-04-22T07:06:32Z</dcterms:created>
  <dcterms:modified xsi:type="dcterms:W3CDTF">2014-04-23T01:05:28Z</dcterms:modified>
</cp:coreProperties>
</file>